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A36424-42A5-2F36-26D3-01BD3B54E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104848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6"/>
            <a:ext cx="11353800" cy="4906963"/>
          </a:xfrm>
        </p:spPr>
        <p:txBody>
          <a:bodyPr>
            <a:normAutofit/>
          </a:bodyPr>
          <a:lstStyle/>
          <a:p>
            <a:pPr>
              <a:defRPr sz="2800" b="1"/>
            </a:pPr>
            <a:r>
              <a:rPr lang="en-US" sz="4000" b="1" i="0" u="sng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  <a:t> Somnath </a:t>
            </a:r>
            <a:r>
              <a:rPr lang="en-US" sz="4000" b="1" i="0" u="sng" dirty="0" err="1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  <a:t>Sainik</a:t>
            </a:r>
            <a:r>
              <a:rPr lang="en-US" sz="4000" b="1" i="0" u="sng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  <a:t> </a:t>
            </a:r>
            <a:r>
              <a:rPr lang="en-US" sz="4000" b="1" i="0" u="sng" dirty="0" err="1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  <a:t>Aramgrah</a:t>
            </a:r>
            <a:br>
              <a:rPr lang="en-US" sz="4000" b="1" i="0" u="sng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</a:br>
            <a:r>
              <a:rPr lang="en-US" sz="4000" b="1" i="0" u="sng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  <a:t> </a:t>
            </a:r>
            <a:br>
              <a:rPr lang="en-US" sz="4000" b="1" i="0" u="sng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</a:br>
            <a:r>
              <a:rPr lang="en-US" sz="4000" b="1" i="0" u="sng" dirty="0">
                <a:solidFill>
                  <a:srgbClr val="0D0D0D"/>
                </a:solidFill>
                <a:effectLst/>
                <a:highlight>
                  <a:srgbClr val="00FFFF"/>
                </a:highlight>
                <a:latin typeface="ui-sans-serif"/>
              </a:rPr>
              <a:t> A Convenient Transit Hub for </a:t>
            </a:r>
            <a:r>
              <a:rPr lang="en-US" sz="4000" b="1" i="0" u="sng" dirty="0" err="1">
                <a:solidFill>
                  <a:srgbClr val="0D0D0D"/>
                </a:solidFill>
                <a:effectLst/>
                <a:highlight>
                  <a:srgbClr val="00FFFF"/>
                </a:highlight>
                <a:latin typeface="ui-sans-serif"/>
              </a:rPr>
              <a:t>Defence</a:t>
            </a:r>
            <a:r>
              <a:rPr lang="en-US" sz="4000" b="1" i="0" u="sng" dirty="0">
                <a:solidFill>
                  <a:srgbClr val="0D0D0D"/>
                </a:solidFill>
                <a:effectLst/>
                <a:highlight>
                  <a:srgbClr val="00FFFF"/>
                </a:highlight>
                <a:latin typeface="ui-sans-serif"/>
              </a:rPr>
              <a:t> Personnel</a:t>
            </a:r>
            <a:br>
              <a:rPr lang="en-US" sz="4000" b="1" i="0" u="sng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</a:br>
            <a:br>
              <a:rPr lang="en-US" sz="4000" b="1" i="0" u="sng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</a:br>
            <a:br>
              <a:rPr lang="en-US" sz="4000" b="1" i="0" u="sng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ui-sans-serif"/>
              </a:rPr>
            </a:br>
            <a:endParaRPr sz="3600" b="1" u="sng" dirty="0"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54696" y="198957"/>
            <a:ext cx="10972800" cy="1143000"/>
          </a:xfrm>
        </p:spPr>
        <p:txBody>
          <a:bodyPr>
            <a:normAutofit/>
          </a:bodyPr>
          <a:lstStyle/>
          <a:p>
            <a:pPr>
              <a:defRPr sz="2800" b="1"/>
            </a:pPr>
            <a:r>
              <a:rPr lang="en-IN" sz="3200" u="sng" dirty="0">
                <a:highlight>
                  <a:srgbClr val="00FFFF"/>
                </a:highlight>
              </a:rPr>
              <a:t>Location &amp; Images </a:t>
            </a:r>
            <a:endParaRPr sz="3200" u="sng" dirty="0">
              <a:highlight>
                <a:srgbClr val="00FFFF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46" y="1158733"/>
            <a:ext cx="7327426" cy="2078241"/>
          </a:xfrm>
        </p:spPr>
        <p:txBody>
          <a:bodyPr>
            <a:normAutofit/>
          </a:bodyPr>
          <a:lstStyle/>
          <a:p>
            <a:pPr marL="0" indent="0" algn="l">
              <a:buNone/>
              <a:defRPr sz="2000">
                <a:solidFill>
                  <a:srgbClr val="000000"/>
                </a:solidFill>
              </a:defRPr>
            </a:pPr>
            <a:r>
              <a:rPr lang="en-US" sz="2400" b="1" i="0" dirty="0">
                <a:solidFill>
                  <a:srgbClr val="0D0D0D"/>
                </a:solidFill>
                <a:effectLst/>
                <a:latin typeface="ui-sans-serif"/>
              </a:rPr>
              <a:t>Located at Old Delhi Railway Station, </a:t>
            </a:r>
          </a:p>
          <a:p>
            <a:pPr marL="0" indent="0" algn="l">
              <a:buNone/>
              <a:defRPr sz="2000">
                <a:solidFill>
                  <a:srgbClr val="000000"/>
                </a:solidFill>
              </a:defRPr>
            </a:pPr>
            <a:r>
              <a:rPr lang="en-US" sz="2400" b="1" i="0" dirty="0">
                <a:solidFill>
                  <a:srgbClr val="0D0D0D"/>
                </a:solidFill>
                <a:effectLst/>
                <a:latin typeface="ui-sans-serif"/>
              </a:rPr>
              <a:t>Platform No. 1</a:t>
            </a:r>
          </a:p>
          <a:p>
            <a:pPr marL="0" indent="0" algn="l">
              <a:buNone/>
              <a:defRPr sz="2000">
                <a:solidFill>
                  <a:srgbClr val="000000"/>
                </a:solidFill>
              </a:defRPr>
            </a:pPr>
            <a:endParaRPr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9500B-681C-EA9A-009D-9EBB75BE0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1026"/>
            <a:ext cx="5212345" cy="33458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F34927-9CB1-CBE9-A9D4-411FCF943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0297" y="-226229"/>
            <a:ext cx="4631703" cy="42793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47064A-159E-D7BF-94EF-F5CF5D42E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345" y="3621026"/>
            <a:ext cx="2347952" cy="32369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667B0E-E18B-80F7-08B1-1641955B5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297" y="4053142"/>
            <a:ext cx="4631703" cy="28048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u="sng" dirty="0">
                <a:highlight>
                  <a:srgbClr val="00FFFF"/>
                </a:highlight>
              </a:rPr>
              <a:t>Introduction to Somnath </a:t>
            </a:r>
            <a:r>
              <a:rPr lang="en-US" sz="3200" b="1" u="sng" dirty="0" err="1">
                <a:highlight>
                  <a:srgbClr val="00FFFF"/>
                </a:highlight>
              </a:rPr>
              <a:t>Sainik</a:t>
            </a:r>
            <a:r>
              <a:rPr lang="en-US" sz="3200" b="1" u="sng" dirty="0">
                <a:highlight>
                  <a:srgbClr val="00FFFF"/>
                </a:highlight>
              </a:rPr>
              <a:t> </a:t>
            </a:r>
            <a:r>
              <a:rPr lang="en-US" sz="3200" b="1" u="sng" dirty="0" err="1">
                <a:highlight>
                  <a:srgbClr val="00FFFF"/>
                </a:highlight>
              </a:rPr>
              <a:t>Aramgrah</a:t>
            </a:r>
            <a:endParaRPr lang="en-US" sz="3200" b="1" u="sng" dirty="0">
              <a:highlight>
                <a:srgbClr val="00FFFF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IN" sz="2800" dirty="0"/>
              <a:t>Background: Originally named Auchinleck </a:t>
            </a:r>
            <a:r>
              <a:rPr lang="en-IN" sz="2800" dirty="0" err="1"/>
              <a:t>Sainik</a:t>
            </a:r>
            <a:r>
              <a:rPr lang="en-IN" sz="2800" dirty="0"/>
              <a:t> </a:t>
            </a:r>
            <a:r>
              <a:rPr lang="en-IN" sz="2800" dirty="0" err="1"/>
              <a:t>Aramgrah</a:t>
            </a:r>
            <a:r>
              <a:rPr lang="en-IN" sz="2800" dirty="0"/>
              <a:t>, renamed after India’s first PVC awardee. 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IN" sz="2800" dirty="0"/>
              <a:t>Purpose: Transit accommodation for defence personnel, providing safety, comfort, and affordability. 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IN" sz="2800" dirty="0"/>
              <a:t>Location: Directly above Platform No. 1, Old Delhi Railway Station – convenient access.</a:t>
            </a: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u="sng" dirty="0">
                <a:highlight>
                  <a:srgbClr val="00FFFF"/>
                </a:highlight>
              </a:rPr>
              <a:t>Key Amenities at Somnath </a:t>
            </a:r>
            <a:r>
              <a:rPr lang="en-US" sz="3200" b="1" u="sng" dirty="0" err="1">
                <a:highlight>
                  <a:srgbClr val="00FFFF"/>
                </a:highlight>
              </a:rPr>
              <a:t>Sainik</a:t>
            </a:r>
            <a:r>
              <a:rPr lang="en-US" sz="3200" b="1" u="sng" dirty="0">
                <a:highlight>
                  <a:srgbClr val="00FFFF"/>
                </a:highlight>
              </a:rPr>
              <a:t> </a:t>
            </a:r>
            <a:r>
              <a:rPr lang="en-US" sz="3200" b="1" u="sng" dirty="0" err="1">
                <a:highlight>
                  <a:srgbClr val="00FFFF"/>
                </a:highlight>
              </a:rPr>
              <a:t>Aramgrah</a:t>
            </a:r>
            <a:endParaRPr sz="3200" b="1" u="sng" dirty="0">
              <a:highlight>
                <a:srgbClr val="00FFFF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Accommodation: Dormitory-style with bunk beds and fans for ventilation. 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Exclusive facilities for soldiers, both single men and those with families. Dining: 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On-site restaurant offering affordable meals, though service can be slow. 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CSD Canteen with daily essentials at low prices.</a:t>
            </a: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IN" sz="3200" b="1" u="sng" dirty="0">
                <a:highlight>
                  <a:srgbClr val="00FFFF"/>
                </a:highlight>
              </a:rPr>
              <a:t>Facilities and Services</a:t>
            </a:r>
            <a:endParaRPr sz="3200" b="1" u="sng" dirty="0">
              <a:highlight>
                <a:srgbClr val="00FFFF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RO Water: Clean drinking water is available.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Cloak Room: Secure storage for baggage and carry bags.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Cafeteria &amp; MI Room: Separate spaces for service men.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Hygiene and Supplies: Basic cleaning materials available for purchase.</a:t>
            </a:r>
            <a:r>
              <a:rPr sz="28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IN" u="sng" dirty="0">
                <a:highlight>
                  <a:srgbClr val="00FFFF"/>
                </a:highlight>
              </a:rPr>
              <a:t>Booking and Entry Requirements</a:t>
            </a:r>
            <a:endParaRPr u="sng" dirty="0">
              <a:highlight>
                <a:srgbClr val="00FFFF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886" y="1676401"/>
            <a:ext cx="10972800" cy="4525963"/>
          </a:xfrm>
        </p:spPr>
        <p:txBody>
          <a:bodyPr>
            <a:norm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Eligibility: Serving defense personnel and families.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Fees: INR 30 per person for single men; card payment only.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ID Verification: Defense ID card required for entry and payment.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Operating Hours: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Breakfast: Up to 10:00 AM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Lunch: From 12:30 PM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2800" b="1"/>
            </a:pPr>
            <a:r>
              <a:rPr lang="en-US" sz="3600" u="sng" dirty="0">
                <a:highlight>
                  <a:srgbClr val="00FFFF"/>
                </a:highlight>
              </a:rPr>
              <a:t>Pros and Cons of Staying at Somnath </a:t>
            </a:r>
            <a:r>
              <a:rPr lang="en-US" sz="3600" u="sng" dirty="0" err="1">
                <a:highlight>
                  <a:srgbClr val="00FFFF"/>
                </a:highlight>
              </a:rPr>
              <a:t>Sainik</a:t>
            </a:r>
            <a:r>
              <a:rPr lang="en-US" sz="3600" u="sng" dirty="0">
                <a:highlight>
                  <a:srgbClr val="00FFFF"/>
                </a:highlight>
              </a:rPr>
              <a:t> </a:t>
            </a:r>
            <a:r>
              <a:rPr lang="en-US" sz="3600" u="sng" dirty="0" err="1">
                <a:highlight>
                  <a:srgbClr val="00FFFF"/>
                </a:highlight>
              </a:rPr>
              <a:t>Aramgrah</a:t>
            </a:r>
            <a:endParaRPr lang="en-US" sz="3600" u="sng" dirty="0">
              <a:highlight>
                <a:srgbClr val="00FFFF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Pros: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Low-cost accommodation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Central location, secure and convenient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Canteen and cafeteria for convenience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Cons: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Occasional delays in food service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Bedsheet cleanliness and infrequent changes</a:t>
            </a: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2800" b="1"/>
            </a:pPr>
            <a:r>
              <a:rPr lang="en-IN" sz="3600" u="sng" dirty="0">
                <a:highlight>
                  <a:srgbClr val="00FFFF"/>
                </a:highlight>
              </a:rPr>
              <a:t>Tips for Travelers</a:t>
            </a:r>
            <a:endParaRPr sz="3600" u="sng" dirty="0">
              <a:highlight>
                <a:srgbClr val="00FFFF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Bring Essentials: Card for payment, ID for verification.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Plan Your Stay: Ideal for a 24-hour stay, ideal for short transit periods.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Additional Tips: Nearby saloon facility for quick grooming, accessible cloakroom for convenience.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2800" b="1"/>
            </a:pPr>
            <a:r>
              <a:rPr lang="en-IN" sz="3200" u="sng" dirty="0">
                <a:highlight>
                  <a:srgbClr val="00FFFF"/>
                </a:highlight>
              </a:rPr>
              <a:t>Nearby Attractions and Accessibility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Attractions Close to Old Delhi Station: Red Fort, Chandni Chowk.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Ease of Access: Centrally located, allowing defense personnel to explore Delhi conveniently during transit.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2800" b="1"/>
            </a:pPr>
            <a:r>
              <a:rPr lang="en-IN" sz="3600" u="sng" dirty="0">
                <a:highlight>
                  <a:srgbClr val="00FFFF"/>
                </a:highlight>
              </a:rPr>
              <a:t>Conclusion and Recommendations</a:t>
            </a:r>
            <a:endParaRPr sz="3600" u="sng" dirty="0">
              <a:highlight>
                <a:srgbClr val="00FFFF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364686" cy="5138056"/>
          </a:xfrm>
        </p:spPr>
        <p:txBody>
          <a:bodyPr>
            <a:norm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Summary: Safe, secure, and affordable stay option for soldiers.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rPr lang="en-US" sz="2800" dirty="0"/>
              <a:t>Recommendation: Highly recommended for defense personnel seeking comfort and security close to Delhi Junction.</a:t>
            </a: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383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ui-sans-serif</vt:lpstr>
      <vt:lpstr>Office Theme</vt:lpstr>
      <vt:lpstr> Somnath Sainik Aramgrah    A Convenient Transit Hub for Defence Personnel   </vt:lpstr>
      <vt:lpstr>Location &amp; Images </vt:lpstr>
      <vt:lpstr>Introduction to Somnath Sainik Aramgrah</vt:lpstr>
      <vt:lpstr>Key Amenities at Somnath Sainik Aramgrah</vt:lpstr>
      <vt:lpstr>Facilities and Services</vt:lpstr>
      <vt:lpstr>Booking and Entry Requirements</vt:lpstr>
      <vt:lpstr>Pros and Cons of Staying at Somnath Sainik Aramgrah</vt:lpstr>
      <vt:lpstr>Tips for Travelers</vt:lpstr>
      <vt:lpstr>Nearby Attractions and Accessibility</vt:lpstr>
      <vt:lpstr>Conclusion and Recommendations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nagendra singh</cp:lastModifiedBy>
  <cp:revision>4</cp:revision>
  <dcterms:created xsi:type="dcterms:W3CDTF">2013-01-27T09:14:16Z</dcterms:created>
  <dcterms:modified xsi:type="dcterms:W3CDTF">2024-10-27T05:00:33Z</dcterms:modified>
  <cp:category/>
</cp:coreProperties>
</file>